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Proxima Nova"/>
      <p:regular r:id="rId17"/>
      <p:bold r:id="rId18"/>
      <p:italic r:id="rId19"/>
      <p:boldItalic r:id="rId20"/>
    </p:embeddedFont>
    <p:embeddedFont>
      <p:font typeface="Old Standard TT"/>
      <p:regular r:id="rId21"/>
      <p:bold r:id="rId22"/>
      <p:italic r:id="rId23"/>
    </p:embeddedFont>
    <p:embeddedFont>
      <p:font typeface="Merriweather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boldItalic.fntdata"/><Relationship Id="rId22" Type="http://schemas.openxmlformats.org/officeDocument/2006/relationships/font" Target="fonts/OldStandardTT-bold.fntdata"/><Relationship Id="rId21" Type="http://schemas.openxmlformats.org/officeDocument/2006/relationships/font" Target="fonts/OldStandardTT-regular.fntdata"/><Relationship Id="rId24" Type="http://schemas.openxmlformats.org/officeDocument/2006/relationships/font" Target="fonts/Merriweather-regular.fntdata"/><Relationship Id="rId23" Type="http://schemas.openxmlformats.org/officeDocument/2006/relationships/font" Target="fonts/OldStandardTT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erriweather-italic.fntdata"/><Relationship Id="rId25" Type="http://schemas.openxmlformats.org/officeDocument/2006/relationships/font" Target="fonts/Merriweather-bold.fntdata"/><Relationship Id="rId27" Type="http://schemas.openxmlformats.org/officeDocument/2006/relationships/font" Target="fonts/Merriweather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ProximaNova-regular.fntdata"/><Relationship Id="rId16" Type="http://schemas.openxmlformats.org/officeDocument/2006/relationships/slide" Target="slides/slide12.xml"/><Relationship Id="rId19" Type="http://schemas.openxmlformats.org/officeDocument/2006/relationships/font" Target="fonts/ProximaNova-italic.fntdata"/><Relationship Id="rId18" Type="http://schemas.openxmlformats.org/officeDocument/2006/relationships/font" Target="fonts/ProximaNova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1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1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1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1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1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1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1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1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100"/>
            <a:ext cx="9144000" cy="17117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Shape 11"/>
          <p:cNvCxnSpPr/>
          <p:nvPr/>
        </p:nvCxnSpPr>
        <p:spPr>
          <a:xfrm>
            <a:off x="641933" y="3597500"/>
            <a:ext cx="390299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" name="Shape 12"/>
          <p:cNvSpPr txBox="1"/>
          <p:nvPr>
            <p:ph type="ctrTitle"/>
          </p:nvPr>
        </p:nvSpPr>
        <p:spPr>
          <a:xfrm>
            <a:off x="512700" y="1893300"/>
            <a:ext cx="8118599" cy="15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Old Standard TT"/>
              <a:buNone/>
              <a:defRPr b="0" i="0" sz="42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>
              <a:spcBef>
                <a:spcPts val="0"/>
              </a:spcBef>
              <a:buClr>
                <a:schemeClr val="accent1"/>
              </a:buClr>
              <a:buFont typeface="Old Standard TT"/>
              <a:buNone/>
              <a:defRPr sz="42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>
              <a:spcBef>
                <a:spcPts val="0"/>
              </a:spcBef>
              <a:buClr>
                <a:schemeClr val="accent1"/>
              </a:buClr>
              <a:buFont typeface="Old Standard TT"/>
              <a:buNone/>
              <a:defRPr sz="42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>
              <a:spcBef>
                <a:spcPts val="0"/>
              </a:spcBef>
              <a:buClr>
                <a:schemeClr val="accent1"/>
              </a:buClr>
              <a:buFont typeface="Old Standard TT"/>
              <a:buNone/>
              <a:defRPr sz="42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>
              <a:spcBef>
                <a:spcPts val="0"/>
              </a:spcBef>
              <a:buClr>
                <a:schemeClr val="accent1"/>
              </a:buClr>
              <a:buFont typeface="Old Standard TT"/>
              <a:buNone/>
              <a:defRPr sz="42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>
              <a:spcBef>
                <a:spcPts val="0"/>
              </a:spcBef>
              <a:buClr>
                <a:schemeClr val="accent1"/>
              </a:buClr>
              <a:buFont typeface="Old Standard TT"/>
              <a:buNone/>
              <a:defRPr sz="42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>
              <a:spcBef>
                <a:spcPts val="0"/>
              </a:spcBef>
              <a:buClr>
                <a:schemeClr val="accent1"/>
              </a:buClr>
              <a:buFont typeface="Old Standard TT"/>
              <a:buNone/>
              <a:defRPr sz="42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>
              <a:spcBef>
                <a:spcPts val="0"/>
              </a:spcBef>
              <a:buClr>
                <a:schemeClr val="accent1"/>
              </a:buClr>
              <a:buFont typeface="Old Standard TT"/>
              <a:buNone/>
              <a:defRPr sz="42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>
              <a:spcBef>
                <a:spcPts val="0"/>
              </a:spcBef>
              <a:buClr>
                <a:schemeClr val="accent1"/>
              </a:buClr>
              <a:buFont typeface="Old Standard TT"/>
              <a:buNone/>
              <a:defRPr sz="42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512700" y="3840639"/>
            <a:ext cx="8118599" cy="78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Old Standard TT"/>
              <a:buNone/>
              <a:defRPr b="0" i="0" sz="2400" u="none" cap="none" strike="noStrike">
                <a:solidFill>
                  <a:schemeClr val="accent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Old Standard TT"/>
              <a:buNone/>
              <a:defRPr b="0" i="0" sz="2400" u="none" cap="none" strike="noStrike">
                <a:solidFill>
                  <a:schemeClr val="accent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Old Standard TT"/>
              <a:buNone/>
              <a:defRPr b="0" i="0" sz="2400" u="none" cap="none" strike="noStrike">
                <a:solidFill>
                  <a:schemeClr val="accent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Old Standard TT"/>
              <a:buNone/>
              <a:defRPr b="0" i="0" sz="2400" u="none" cap="none" strike="noStrike">
                <a:solidFill>
                  <a:schemeClr val="accent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Old Standard TT"/>
              <a:buNone/>
              <a:defRPr b="0" i="0" sz="2400" u="none" cap="none" strike="noStrike">
                <a:solidFill>
                  <a:schemeClr val="accent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Old Standard TT"/>
              <a:buNone/>
              <a:defRPr b="0" i="0" sz="2400" u="none" cap="none" strike="noStrike">
                <a:solidFill>
                  <a:schemeClr val="accent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Old Standard TT"/>
              <a:buNone/>
              <a:defRPr b="0" i="0" sz="2400" u="none" cap="none" strike="noStrike">
                <a:solidFill>
                  <a:schemeClr val="accent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Old Standard TT"/>
              <a:buNone/>
              <a:defRPr b="0" i="0" sz="2400" u="none" cap="none" strike="noStrike">
                <a:solidFill>
                  <a:schemeClr val="accent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Old Standard TT"/>
              <a:buNone/>
              <a:defRPr b="0" i="0" sz="2400" u="none" cap="none" strike="noStrike">
                <a:solidFill>
                  <a:schemeClr val="accent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11700" y="1039650"/>
            <a:ext cx="8520599" cy="21062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ld Standard TT"/>
              <a:buNone/>
              <a:defRPr b="1" i="0" sz="14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algn="ctr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b="1" sz="14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algn="ctr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b="1" sz="14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algn="ctr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b="1" sz="14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algn="ctr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b="1" sz="14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algn="ctr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b="1" sz="14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algn="ctr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b="1" sz="14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algn="ctr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b="1" sz="14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algn="ctr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b="1" sz="14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599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8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4572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9144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13716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18288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22860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27432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32004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36576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ld Standard TT"/>
              <a:buNone/>
              <a:defRPr b="0" i="0" sz="3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71600"/>
            <a:ext cx="8520599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8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hape 21"/>
          <p:cNvCxnSpPr/>
          <p:nvPr/>
        </p:nvCxnSpPr>
        <p:spPr>
          <a:xfrm>
            <a:off x="641933" y="3597500"/>
            <a:ext cx="390299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" name="Shape 22"/>
          <p:cNvSpPr txBox="1"/>
          <p:nvPr>
            <p:ph type="title"/>
          </p:nvPr>
        </p:nvSpPr>
        <p:spPr>
          <a:xfrm>
            <a:off x="512700" y="1893300"/>
            <a:ext cx="8118599" cy="15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Old Standard TT"/>
              <a:buNone/>
              <a:defRPr b="0" i="0" sz="6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>
              <a:spcBef>
                <a:spcPts val="0"/>
              </a:spcBef>
              <a:buClr>
                <a:schemeClr val="accent1"/>
              </a:buClr>
              <a:buFont typeface="Old Standard TT"/>
              <a:buNone/>
              <a:defRPr sz="60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>
              <a:spcBef>
                <a:spcPts val="0"/>
              </a:spcBef>
              <a:buClr>
                <a:schemeClr val="accent1"/>
              </a:buClr>
              <a:buFont typeface="Old Standard TT"/>
              <a:buNone/>
              <a:defRPr sz="60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>
              <a:spcBef>
                <a:spcPts val="0"/>
              </a:spcBef>
              <a:buClr>
                <a:schemeClr val="accent1"/>
              </a:buClr>
              <a:buFont typeface="Old Standard TT"/>
              <a:buNone/>
              <a:defRPr sz="60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>
              <a:spcBef>
                <a:spcPts val="0"/>
              </a:spcBef>
              <a:buClr>
                <a:schemeClr val="accent1"/>
              </a:buClr>
              <a:buFont typeface="Old Standard TT"/>
              <a:buNone/>
              <a:defRPr sz="60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>
              <a:spcBef>
                <a:spcPts val="0"/>
              </a:spcBef>
              <a:buClr>
                <a:schemeClr val="accent1"/>
              </a:buClr>
              <a:buFont typeface="Old Standard TT"/>
              <a:buNone/>
              <a:defRPr sz="60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>
              <a:spcBef>
                <a:spcPts val="0"/>
              </a:spcBef>
              <a:buClr>
                <a:schemeClr val="accent1"/>
              </a:buClr>
              <a:buFont typeface="Old Standard TT"/>
              <a:buNone/>
              <a:defRPr sz="60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>
              <a:spcBef>
                <a:spcPts val="0"/>
              </a:spcBef>
              <a:buClr>
                <a:schemeClr val="accent1"/>
              </a:buClr>
              <a:buFont typeface="Old Standard TT"/>
              <a:buNone/>
              <a:defRPr sz="60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>
              <a:spcBef>
                <a:spcPts val="0"/>
              </a:spcBef>
              <a:buClr>
                <a:schemeClr val="accent1"/>
              </a:buClr>
              <a:buFont typeface="Old Standard TT"/>
              <a:buNone/>
              <a:defRPr sz="60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ld Standard TT"/>
              <a:buNone/>
              <a:defRPr b="0" i="0" sz="3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71675"/>
            <a:ext cx="3999899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2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2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2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2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2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2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2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2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71675"/>
            <a:ext cx="3999899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2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2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2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2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2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2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2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2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ld Standard TT"/>
              <a:buNone/>
              <a:defRPr b="0" i="0" sz="3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ld Standard TT"/>
              <a:buNone/>
              <a:defRPr b="0" i="0" sz="2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2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2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2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2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2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2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2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2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2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2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2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2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2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2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2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2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2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Old Standard TT"/>
              <a:buNone/>
              <a:defRPr b="0" i="0" sz="54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>
              <a:spcBef>
                <a:spcPts val="0"/>
              </a:spcBef>
              <a:buClr>
                <a:schemeClr val="accent1"/>
              </a:buClr>
              <a:buFont typeface="Old Standard TT"/>
              <a:buNone/>
              <a:defRPr sz="54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>
              <a:spcBef>
                <a:spcPts val="0"/>
              </a:spcBef>
              <a:buClr>
                <a:schemeClr val="accent1"/>
              </a:buClr>
              <a:buFont typeface="Old Standard TT"/>
              <a:buNone/>
              <a:defRPr sz="54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>
              <a:spcBef>
                <a:spcPts val="0"/>
              </a:spcBef>
              <a:buClr>
                <a:schemeClr val="accent1"/>
              </a:buClr>
              <a:buFont typeface="Old Standard TT"/>
              <a:buNone/>
              <a:defRPr sz="54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>
              <a:spcBef>
                <a:spcPts val="0"/>
              </a:spcBef>
              <a:buClr>
                <a:schemeClr val="accent1"/>
              </a:buClr>
              <a:buFont typeface="Old Standard TT"/>
              <a:buNone/>
              <a:defRPr sz="54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>
              <a:spcBef>
                <a:spcPts val="0"/>
              </a:spcBef>
              <a:buClr>
                <a:schemeClr val="accent1"/>
              </a:buClr>
              <a:buFont typeface="Old Standard TT"/>
              <a:buNone/>
              <a:defRPr sz="54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>
              <a:spcBef>
                <a:spcPts val="0"/>
              </a:spcBef>
              <a:buClr>
                <a:schemeClr val="accent1"/>
              </a:buClr>
              <a:buFont typeface="Old Standard TT"/>
              <a:buNone/>
              <a:defRPr sz="54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>
              <a:spcBef>
                <a:spcPts val="0"/>
              </a:spcBef>
              <a:buClr>
                <a:schemeClr val="accent1"/>
              </a:buClr>
              <a:buFont typeface="Old Standard TT"/>
              <a:buNone/>
              <a:defRPr sz="54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>
              <a:spcBef>
                <a:spcPts val="0"/>
              </a:spcBef>
              <a:buClr>
                <a:schemeClr val="accent1"/>
              </a:buClr>
              <a:buFont typeface="Old Standard TT"/>
              <a:buNone/>
              <a:defRPr sz="54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-25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686399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382350"/>
            <a:ext cx="4045199" cy="133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Old Standard TT"/>
              <a:buNone/>
              <a:defRPr b="0" i="0" sz="4200" u="none" cap="none" strike="noStrike">
                <a:solidFill>
                  <a:schemeClr val="lt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algn="ctr">
              <a:spcBef>
                <a:spcPts val="0"/>
              </a:spcBef>
              <a:buClr>
                <a:schemeClr val="lt2"/>
              </a:buClr>
              <a:buFont typeface="Old Standard TT"/>
              <a:buNone/>
              <a:defRPr sz="4200">
                <a:solidFill>
                  <a:schemeClr val="lt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algn="ctr">
              <a:spcBef>
                <a:spcPts val="0"/>
              </a:spcBef>
              <a:buClr>
                <a:schemeClr val="lt2"/>
              </a:buClr>
              <a:buFont typeface="Old Standard TT"/>
              <a:buNone/>
              <a:defRPr sz="4200">
                <a:solidFill>
                  <a:schemeClr val="lt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algn="ctr">
              <a:spcBef>
                <a:spcPts val="0"/>
              </a:spcBef>
              <a:buClr>
                <a:schemeClr val="lt2"/>
              </a:buClr>
              <a:buFont typeface="Old Standard TT"/>
              <a:buNone/>
              <a:defRPr sz="4200">
                <a:solidFill>
                  <a:schemeClr val="lt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algn="ctr">
              <a:spcBef>
                <a:spcPts val="0"/>
              </a:spcBef>
              <a:buClr>
                <a:schemeClr val="lt2"/>
              </a:buClr>
              <a:buFont typeface="Old Standard TT"/>
              <a:buNone/>
              <a:defRPr sz="4200">
                <a:solidFill>
                  <a:schemeClr val="lt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algn="ctr">
              <a:spcBef>
                <a:spcPts val="0"/>
              </a:spcBef>
              <a:buClr>
                <a:schemeClr val="lt2"/>
              </a:buClr>
              <a:buFont typeface="Old Standard TT"/>
              <a:buNone/>
              <a:defRPr sz="4200">
                <a:solidFill>
                  <a:schemeClr val="lt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algn="ctr">
              <a:spcBef>
                <a:spcPts val="0"/>
              </a:spcBef>
              <a:buClr>
                <a:schemeClr val="lt2"/>
              </a:buClr>
              <a:buFont typeface="Old Standard TT"/>
              <a:buNone/>
              <a:defRPr sz="4200">
                <a:solidFill>
                  <a:schemeClr val="lt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algn="ctr">
              <a:spcBef>
                <a:spcPts val="0"/>
              </a:spcBef>
              <a:buClr>
                <a:schemeClr val="lt2"/>
              </a:buClr>
              <a:buFont typeface="Old Standard TT"/>
              <a:buNone/>
              <a:defRPr sz="4200">
                <a:solidFill>
                  <a:schemeClr val="lt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algn="ctr">
              <a:spcBef>
                <a:spcPts val="0"/>
              </a:spcBef>
              <a:buClr>
                <a:schemeClr val="lt2"/>
              </a:buClr>
              <a:buFont typeface="Old Standard TT"/>
              <a:buNone/>
              <a:defRPr sz="4200">
                <a:solidFill>
                  <a:schemeClr val="lt2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769000"/>
            <a:ext cx="4045199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ld Standard TT"/>
              <a:buNone/>
              <a:defRPr b="0" i="0" sz="21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ld Standard TT"/>
              <a:buNone/>
              <a:defRPr b="0" i="0" sz="21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ld Standard TT"/>
              <a:buNone/>
              <a:defRPr b="0" i="0" sz="21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ld Standard TT"/>
              <a:buNone/>
              <a:defRPr b="0" i="0" sz="21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ld Standard TT"/>
              <a:buNone/>
              <a:defRPr b="0" i="0" sz="21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ld Standard TT"/>
              <a:buNone/>
              <a:defRPr b="0" i="0" sz="21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ld Standard TT"/>
              <a:buNone/>
              <a:defRPr b="0" i="0" sz="21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ld Standard TT"/>
              <a:buNone/>
              <a:defRPr b="0" i="0" sz="21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ld Standard TT"/>
              <a:buNone/>
              <a:defRPr b="0" i="0" sz="21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Old Standard TT"/>
              <a:buNone/>
              <a:defRPr b="0" i="0" sz="18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Old Standard TT"/>
              <a:buNone/>
              <a:defRPr b="0" i="0" sz="14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Old Standard TT"/>
              <a:buNone/>
              <a:defRPr b="0" i="0" sz="14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Old Standard TT"/>
              <a:buNone/>
              <a:defRPr b="0" i="0" sz="14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Old Standard TT"/>
              <a:buNone/>
              <a:defRPr b="0" i="0" sz="14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Old Standard TT"/>
              <a:buNone/>
              <a:defRPr b="0" i="0" sz="14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Old Standard TT"/>
              <a:buNone/>
              <a:defRPr b="0" i="0" sz="14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Old Standard TT"/>
              <a:buNone/>
              <a:defRPr b="0" i="0" sz="14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Font typeface="Old Standard TT"/>
              <a:buNone/>
              <a:defRPr b="0" i="0" sz="14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ld Standard TT"/>
              <a:buNone/>
              <a:defRPr b="0" i="0" sz="18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ld Standard TT"/>
              <a:buNone/>
              <a:defRPr b="0" i="0" sz="3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71600"/>
            <a:ext cx="8520599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8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buNone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ld Standard TT"/>
              <a:buNone/>
            </a:pPr>
            <a:fld id="{00000000-1234-1234-1234-123412341234}" type="slidenum">
              <a:rPr b="0" i="0" lang="en-GB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1.jpg"/><Relationship Id="rId4" Type="http://schemas.openxmlformats.org/officeDocument/2006/relationships/image" Target="../media/image04.png"/><Relationship Id="rId5" Type="http://schemas.openxmlformats.org/officeDocument/2006/relationships/image" Target="../media/image0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Relationship Id="rId4" Type="http://schemas.openxmlformats.org/officeDocument/2006/relationships/image" Target="../media/image27.jpg"/><Relationship Id="rId5" Type="http://schemas.openxmlformats.org/officeDocument/2006/relationships/image" Target="../media/image2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Relationship Id="rId4" Type="http://schemas.openxmlformats.org/officeDocument/2006/relationships/image" Target="../media/image2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1.jpg"/><Relationship Id="rId4" Type="http://schemas.openxmlformats.org/officeDocument/2006/relationships/image" Target="../media/image0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1.jpg"/><Relationship Id="rId4" Type="http://schemas.openxmlformats.org/officeDocument/2006/relationships/image" Target="../media/image0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1.jpg"/><Relationship Id="rId4" Type="http://schemas.openxmlformats.org/officeDocument/2006/relationships/image" Target="../media/image05.jpg"/><Relationship Id="rId5" Type="http://schemas.openxmlformats.org/officeDocument/2006/relationships/image" Target="../media/image06.jpg"/><Relationship Id="rId6" Type="http://schemas.openxmlformats.org/officeDocument/2006/relationships/image" Target="../media/image0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Relationship Id="rId4" Type="http://schemas.openxmlformats.org/officeDocument/2006/relationships/image" Target="../media/image11.jpg"/><Relationship Id="rId5" Type="http://schemas.openxmlformats.org/officeDocument/2006/relationships/image" Target="../media/image0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Relationship Id="rId4" Type="http://schemas.openxmlformats.org/officeDocument/2006/relationships/image" Target="../media/image09.jpg"/><Relationship Id="rId5" Type="http://schemas.openxmlformats.org/officeDocument/2006/relationships/image" Target="../media/image2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Relationship Id="rId4" Type="http://schemas.openxmlformats.org/officeDocument/2006/relationships/image" Target="../media/image10.jpg"/><Relationship Id="rId5" Type="http://schemas.openxmlformats.org/officeDocument/2006/relationships/image" Target="../media/image12.jpg"/><Relationship Id="rId6" Type="http://schemas.openxmlformats.org/officeDocument/2006/relationships/image" Target="../media/image1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Relationship Id="rId4" Type="http://schemas.openxmlformats.org/officeDocument/2006/relationships/image" Target="../media/image24.jpg"/><Relationship Id="rId5" Type="http://schemas.openxmlformats.org/officeDocument/2006/relationships/image" Target="../media/image25.jpg"/><Relationship Id="rId6" Type="http://schemas.openxmlformats.org/officeDocument/2006/relationships/image" Target="../media/image19.jpg"/><Relationship Id="rId7" Type="http://schemas.openxmlformats.org/officeDocument/2006/relationships/image" Target="../media/image1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Relationship Id="rId4" Type="http://schemas.openxmlformats.org/officeDocument/2006/relationships/image" Target="../media/image15.jpg"/><Relationship Id="rId5" Type="http://schemas.openxmlformats.org/officeDocument/2006/relationships/image" Target="../media/image17.jpg"/><Relationship Id="rId6" Type="http://schemas.openxmlformats.org/officeDocument/2006/relationships/image" Target="../media/image16.jpg"/><Relationship Id="rId7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0" y="0"/>
            <a:ext cx="9144000" cy="1709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" name="Shape 60"/>
          <p:cNvSpPr txBox="1"/>
          <p:nvPr>
            <p:ph type="ctrTitle"/>
          </p:nvPr>
        </p:nvSpPr>
        <p:spPr>
          <a:xfrm>
            <a:off x="512700" y="408000"/>
            <a:ext cx="8118599" cy="1336199"/>
          </a:xfrm>
          <a:prstGeom prst="rect">
            <a:avLst/>
          </a:prstGeom>
          <a:noFill/>
          <a:ln cap="flat" cmpd="sng" w="9525">
            <a:solidFill>
              <a:srgbClr val="000000">
                <a:alpha val="0"/>
              </a:srgbClr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Old Standard TT"/>
              <a:buNone/>
            </a:pPr>
            <a:r>
              <a:rPr b="1" i="0" lang="en-GB" sz="3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SHERLOCK HOLMES</a:t>
            </a: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Old Standard TT"/>
              <a:buNone/>
            </a:pPr>
            <a:r>
              <a:rPr b="1" i="0" lang="en-GB" sz="3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&amp;</a:t>
            </a: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GB" sz="3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THE INTERNET OF THINGS</a:t>
            </a:r>
          </a:p>
        </p:txBody>
      </p:sp>
      <p:pic>
        <p:nvPicPr>
          <p:cNvPr id="61" name="Shape 61"/>
          <p:cNvPicPr preferRelativeResize="0"/>
          <p:nvPr/>
        </p:nvPicPr>
        <p:blipFill rotWithShape="1">
          <a:blip r:embed="rId3">
            <a:alphaModFix/>
          </a:blip>
          <a:srcRect b="0" l="0" r="0" t="31926"/>
          <a:stretch/>
        </p:blipFill>
        <p:spPr>
          <a:xfrm>
            <a:off x="0" y="1709775"/>
            <a:ext cx="9143999" cy="34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>
            <p:ph idx="1" type="subTitle"/>
          </p:nvPr>
        </p:nvSpPr>
        <p:spPr>
          <a:xfrm>
            <a:off x="298075" y="2456437"/>
            <a:ext cx="8469900" cy="1940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Old Standard TT"/>
              <a:buNone/>
            </a:pPr>
            <a:r>
              <a:rPr lang="en-GB" sz="3600">
                <a:latin typeface="Merriweather"/>
                <a:ea typeface="Merriweather"/>
                <a:cs typeface="Merriweather"/>
                <a:sym typeface="Merriweather"/>
              </a:rPr>
              <a:t>Gaming experience</a:t>
            </a:r>
          </a:p>
          <a:p>
            <a:pPr indent="457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Old Standard TT"/>
              <a:buNone/>
            </a:pPr>
            <a:r>
              <a:rPr lang="en-GB" sz="3600">
                <a:latin typeface="Merriweather"/>
                <a:ea typeface="Merriweather"/>
                <a:cs typeface="Merriweather"/>
                <a:sym typeface="Merriweather"/>
              </a:rPr>
              <a:t>&amp;</a:t>
            </a:r>
            <a:r>
              <a:rPr b="0" i="0" lang="en-GB" sz="3600" u="none" cap="none" strike="noStrike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Old Standard TT"/>
              <a:buNone/>
            </a:pPr>
            <a:r>
              <a:rPr lang="en-GB" sz="3600">
                <a:latin typeface="Merriweather"/>
                <a:ea typeface="Merriweather"/>
                <a:cs typeface="Merriweather"/>
                <a:sym typeface="Merriweather"/>
              </a:rPr>
              <a:t>Collaborative S</a:t>
            </a:r>
            <a:r>
              <a:rPr b="0" i="0" lang="en-GB" sz="3600" u="none" cap="none" strike="noStrike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TORYTELLING </a:t>
            </a:r>
          </a:p>
        </p:txBody>
      </p:sp>
      <p:pic>
        <p:nvPicPr>
          <p:cNvPr id="63" name="Shape 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60300" y="148973"/>
            <a:ext cx="1215875" cy="14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198524" y="297975"/>
            <a:ext cx="1403100" cy="12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>
            <p:ph type="title"/>
          </p:nvPr>
        </p:nvSpPr>
        <p:spPr>
          <a:xfrm>
            <a:off x="3252600" y="452500"/>
            <a:ext cx="2638800" cy="613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ld Standard TT"/>
              <a:buNone/>
            </a:pPr>
            <a:r>
              <a:rPr b="0" i="0" lang="en-GB" sz="30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SOFTWARE</a:t>
            </a:r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530775" y="1405500"/>
            <a:ext cx="4254000" cy="3397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GB" sz="1400">
                <a:latin typeface="Proxima Nova"/>
                <a:ea typeface="Proxima Nova"/>
                <a:cs typeface="Proxima Nova"/>
                <a:sym typeface="Proxima Nova"/>
              </a:rPr>
              <a:t>The function used with the Arduino card is “Knock Lock”.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GB" sz="1400">
                <a:latin typeface="Proxima Nova"/>
                <a:ea typeface="Proxima Nova"/>
                <a:cs typeface="Proxima Nova"/>
                <a:sym typeface="Proxima Nova"/>
              </a:rPr>
              <a:t>We thought about using a combination of knocks </a:t>
            </a:r>
            <a:r>
              <a:rPr b="1" lang="en-GB" sz="1400">
                <a:latin typeface="Proxima Nova"/>
                <a:ea typeface="Proxima Nova"/>
                <a:cs typeface="Proxima Nova"/>
                <a:sym typeface="Proxima Nova"/>
              </a:rPr>
              <a:t>executed after a certain amount of time</a:t>
            </a:r>
            <a:r>
              <a:rPr lang="en-GB" sz="1400">
                <a:latin typeface="Proxima Nova"/>
                <a:ea typeface="Proxima Nova"/>
                <a:cs typeface="Proxima Nova"/>
                <a:sym typeface="Proxima Nova"/>
              </a:rPr>
              <a:t>. As we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GB" sz="1400">
                <a:latin typeface="Proxima Nova"/>
                <a:ea typeface="Proxima Nova"/>
                <a:cs typeface="Proxima Nova"/>
                <a:sym typeface="Proxima Nova"/>
              </a:rPr>
              <a:t>said before, when the piezo recognizes the right number of knocks, the program will make the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GB" sz="1400">
                <a:latin typeface="Proxima Nova"/>
                <a:ea typeface="Proxima Nova"/>
                <a:cs typeface="Proxima Nova"/>
                <a:sym typeface="Proxima Nova"/>
              </a:rPr>
              <a:t>hook turn and the led changing colour into green.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GB" sz="1400">
                <a:latin typeface="Proxima Nova"/>
                <a:ea typeface="Proxima Nova"/>
                <a:cs typeface="Proxima Nova"/>
                <a:sym typeface="Proxima Nova"/>
              </a:rPr>
              <a:t>For the lock, when the value of the </a:t>
            </a:r>
            <a:r>
              <a:rPr b="1" lang="en-GB" sz="1400">
                <a:latin typeface="Proxima Nova"/>
                <a:ea typeface="Proxima Nova"/>
                <a:cs typeface="Proxima Nova"/>
                <a:sym typeface="Proxima Nova"/>
              </a:rPr>
              <a:t>photoresistance is under 50</a:t>
            </a:r>
            <a:r>
              <a:rPr lang="en-GB" sz="1400">
                <a:latin typeface="Proxima Nova"/>
                <a:ea typeface="Proxima Nova"/>
                <a:cs typeface="Proxima Nova"/>
                <a:sym typeface="Proxima Nova"/>
              </a:rPr>
              <a:t>, the hook will turn again (waiting 5 seconds) locking the box and the led will turn red.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GB" sz="1400">
                <a:latin typeface="Proxima Nova"/>
                <a:ea typeface="Proxima Nova"/>
                <a:cs typeface="Proxima Nova"/>
                <a:sym typeface="Proxima Nova"/>
              </a:rPr>
              <a:t>Every Time when a knock will be recognized, using a function of </a:t>
            </a:r>
            <a:r>
              <a:rPr b="1" lang="en-GB" sz="1400">
                <a:latin typeface="Proxima Nova"/>
                <a:ea typeface="Proxima Nova"/>
                <a:cs typeface="Proxima Nova"/>
                <a:sym typeface="Proxima Nova"/>
              </a:rPr>
              <a:t>the program that checks the values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en-GB" sz="1400">
                <a:latin typeface="Proxima Nova"/>
                <a:ea typeface="Proxima Nova"/>
                <a:cs typeface="Proxima Nova"/>
                <a:sym typeface="Proxima Nova"/>
              </a:rPr>
              <a:t>of the inputs</a:t>
            </a:r>
            <a:r>
              <a:rPr lang="en-GB" sz="1400">
                <a:latin typeface="Proxima Nova"/>
                <a:ea typeface="Proxima Nova"/>
                <a:cs typeface="Proxima Nova"/>
                <a:sym typeface="Proxima Nova"/>
              </a:rPr>
              <a:t>, the led will turn yellow.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ld Standard TT"/>
              <a:buNone/>
            </a:pPr>
            <a:r>
              <a:t/>
            </a:r>
            <a:endParaRPr/>
          </a:p>
        </p:txBody>
      </p:sp>
      <p:pic>
        <p:nvPicPr>
          <p:cNvPr id="152" name="Shape 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6350" y="1438224"/>
            <a:ext cx="2755060" cy="1549749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53" name="Shape 153"/>
          <p:cNvPicPr preferRelativeResize="0"/>
          <p:nvPr/>
        </p:nvPicPr>
        <p:blipFill rotWithShape="1">
          <a:blip r:embed="rId5">
            <a:alphaModFix/>
          </a:blip>
          <a:srcRect b="16345" l="0" r="0" t="0"/>
          <a:stretch/>
        </p:blipFill>
        <p:spPr>
          <a:xfrm>
            <a:off x="5777225" y="3186424"/>
            <a:ext cx="2755051" cy="1616276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4275"/>
            <a:ext cx="9143999" cy="519737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 txBox="1"/>
          <p:nvPr>
            <p:ph type="title"/>
          </p:nvPr>
        </p:nvSpPr>
        <p:spPr>
          <a:xfrm>
            <a:off x="3018300" y="441850"/>
            <a:ext cx="3107400" cy="613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ld Standard TT"/>
              <a:buNone/>
            </a:pPr>
            <a:r>
              <a:rPr b="0" i="0" lang="en-GB" sz="30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APPLI</a:t>
            </a:r>
            <a:r>
              <a:rPr lang="en-GB">
                <a:latin typeface="Merriweather"/>
                <a:ea typeface="Merriweather"/>
                <a:cs typeface="Merriweather"/>
                <a:sym typeface="Merriweather"/>
              </a:rPr>
              <a:t>CATIONS</a:t>
            </a:r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305075" y="1321225"/>
            <a:ext cx="4271400" cy="1742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The “Knock Lock”; box is a funny and useful tool to keep all our personal objects in security, thanks to his particular and unique secret combination.</a:t>
            </a:r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It could be also used on a door, turning a simple room into a secret and private club, where only the people who knows the secret combination could get inside.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Shape 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0424" y="2331426"/>
            <a:ext cx="3908549" cy="214127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/>
          <p:nvPr/>
        </p:nvSpPr>
        <p:spPr>
          <a:xfrm>
            <a:off x="1816200" y="2270225"/>
            <a:ext cx="5590500" cy="475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 txBox="1"/>
          <p:nvPr>
            <p:ph type="title"/>
          </p:nvPr>
        </p:nvSpPr>
        <p:spPr>
          <a:xfrm>
            <a:off x="311700" y="217097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>
                <a:latin typeface="Merriweather"/>
                <a:ea typeface="Merriweather"/>
                <a:cs typeface="Merriweather"/>
                <a:sym typeface="Merriweather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6514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Shape 70"/>
          <p:cNvSpPr txBox="1"/>
          <p:nvPr>
            <p:ph type="title"/>
          </p:nvPr>
        </p:nvSpPr>
        <p:spPr>
          <a:xfrm>
            <a:off x="499950" y="539250"/>
            <a:ext cx="3434100" cy="613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ld Standard TT"/>
              <a:buNone/>
            </a:pPr>
            <a:r>
              <a:rPr b="0" i="0" lang="en-GB" sz="3000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IN</a:t>
            </a:r>
            <a:r>
              <a:rPr lang="en-GB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TRODUCTION</a:t>
            </a:r>
          </a:p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298600" y="1377175"/>
            <a:ext cx="3952200" cy="3045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GB"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The idea came from the collaboration with </a:t>
            </a:r>
            <a:r>
              <a:rPr b="1" lang="en-GB"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Crossmedia Factory</a:t>
            </a:r>
            <a:r>
              <a:rPr lang="en-GB"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,that for the event </a:t>
            </a:r>
            <a:r>
              <a:rPr i="1" lang="en-GB"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Vaporosamente</a:t>
            </a:r>
            <a:r>
              <a:rPr lang="en-GB"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will propose again Sherlock IoT to the public, an experimentation of “</a:t>
            </a:r>
            <a:r>
              <a:rPr b="1" lang="en-GB"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immersive storytelling game</a:t>
            </a:r>
            <a:r>
              <a:rPr lang="en-GB"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”, a kind of role game that requires the creativity of the partecipants to improve their experience users-creators.</a:t>
            </a:r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GB"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This time, the story is set in Turin, in 1834, during the Universal Exposition. Beyond an amazing </a:t>
            </a:r>
            <a:r>
              <a:rPr b="1" lang="en-GB"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Steampunk</a:t>
            </a:r>
            <a:r>
              <a:rPr lang="en-GB"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background there is a mysterious society full of secrets. It’s up to the players trying to solve them all.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72" name="Shape 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0499" y="539249"/>
            <a:ext cx="3852324" cy="3852324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/>
        </p:nvSpPr>
        <p:spPr>
          <a:xfrm>
            <a:off x="3413400" y="447800"/>
            <a:ext cx="2317200" cy="564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>
                <a:latin typeface="Merriweather"/>
                <a:ea typeface="Merriweather"/>
                <a:cs typeface="Merriweather"/>
                <a:sym typeface="Merriweather"/>
              </a:rPr>
              <a:t>THE</a:t>
            </a:r>
            <a:r>
              <a:rPr lang="en-GB" sz="30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TEAM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79" name="Shape 79"/>
          <p:cNvSpPr txBox="1"/>
          <p:nvPr/>
        </p:nvSpPr>
        <p:spPr>
          <a:xfrm>
            <a:off x="1090900" y="2169875"/>
            <a:ext cx="1859400" cy="1295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Elahe Salarzehi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Luca Scudeler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Matteo Lanzetti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Vanessa Libora</a:t>
            </a:r>
          </a:p>
        </p:txBody>
      </p:sp>
      <p:pic>
        <p:nvPicPr>
          <p:cNvPr id="80" name="Shape 80"/>
          <p:cNvPicPr preferRelativeResize="0"/>
          <p:nvPr/>
        </p:nvPicPr>
        <p:blipFill rotWithShape="1">
          <a:blip r:embed="rId4">
            <a:alphaModFix/>
          </a:blip>
          <a:srcRect b="0" l="17860" r="12399" t="0"/>
          <a:stretch/>
        </p:blipFill>
        <p:spPr>
          <a:xfrm>
            <a:off x="3660000" y="1291600"/>
            <a:ext cx="4401750" cy="355035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/>
          <p:nvPr>
            <p:ph type="title"/>
          </p:nvPr>
        </p:nvSpPr>
        <p:spPr>
          <a:xfrm>
            <a:off x="1904700" y="488550"/>
            <a:ext cx="5334600" cy="564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ld Standard TT"/>
              <a:buNone/>
            </a:pPr>
            <a:r>
              <a:rPr lang="en-GB">
                <a:latin typeface="Merriweather"/>
                <a:ea typeface="Merriweather"/>
                <a:cs typeface="Merriweather"/>
                <a:sym typeface="Merriweather"/>
              </a:rPr>
              <a:t>OBJECTIVE OF THE GAME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ld Standard TT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265050" y="1405500"/>
            <a:ext cx="4257000" cy="1287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GB" sz="1400">
                <a:latin typeface="Proxima Nova"/>
                <a:ea typeface="Proxima Nova"/>
                <a:cs typeface="Proxima Nova"/>
                <a:sym typeface="Proxima Nova"/>
              </a:rPr>
              <a:t>The Sherlock IoT players will have to find several clues hidden insight the location. We decided that there wasn’t a better hiding place than an old and weird looking box, with a secret locking</a:t>
            </a:r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GB" sz="1400">
                <a:latin typeface="Proxima Nova"/>
                <a:ea typeface="Proxima Nova"/>
                <a:cs typeface="Proxima Nova"/>
                <a:sym typeface="Proxima Nova"/>
              </a:rPr>
              <a:t>system...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ld Standard TT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88" name="Shape 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6025" y="2881600"/>
            <a:ext cx="1536600" cy="2048791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89" name="Shape 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762" y="2881625"/>
            <a:ext cx="1536575" cy="204875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0" name="Shape 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8075" y="1463200"/>
            <a:ext cx="4005551" cy="2670349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 txBox="1"/>
          <p:nvPr>
            <p:ph type="title"/>
          </p:nvPr>
        </p:nvSpPr>
        <p:spPr>
          <a:xfrm>
            <a:off x="1102650" y="461150"/>
            <a:ext cx="6938700" cy="541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ld Standard TT"/>
              <a:buNone/>
            </a:pPr>
            <a:r>
              <a:rPr lang="en-GB">
                <a:latin typeface="Merriweather"/>
                <a:ea typeface="Merriweather"/>
                <a:cs typeface="Merriweather"/>
                <a:sym typeface="Merriweather"/>
              </a:rPr>
              <a:t>DESCRIPTION  KNOCK LOCK BOX</a:t>
            </a:r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317250" y="1405500"/>
            <a:ext cx="4271400" cy="1451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GB" sz="1400">
                <a:latin typeface="Proxima Nova"/>
                <a:ea typeface="Proxima Nova"/>
                <a:cs typeface="Proxima Nova"/>
                <a:sym typeface="Proxima Nova"/>
              </a:rPr>
              <a:t>We are talking about a closed box with a particular lock: the lock could be opened only </a:t>
            </a:r>
            <a:r>
              <a:rPr b="1" lang="en-GB" sz="1400">
                <a:latin typeface="Proxima Nova"/>
                <a:ea typeface="Proxima Nova"/>
                <a:cs typeface="Proxima Nova"/>
                <a:sym typeface="Proxima Nova"/>
              </a:rPr>
              <a:t>knocking </a:t>
            </a:r>
            <a:r>
              <a:rPr lang="en-GB" sz="1400">
                <a:latin typeface="Proxima Nova"/>
                <a:ea typeface="Proxima Nova"/>
                <a:cs typeface="Proxima Nova"/>
                <a:sym typeface="Proxima Nova"/>
              </a:rPr>
              <a:t>at the box using a specific combination of knocks.</a:t>
            </a:r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GB" sz="1400">
                <a:latin typeface="Proxima Nova"/>
                <a:ea typeface="Proxima Nova"/>
                <a:cs typeface="Proxima Nova"/>
                <a:sym typeface="Proxima Nova"/>
              </a:rPr>
              <a:t>The Knock Lock method is used.</a:t>
            </a:r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GB" sz="1400">
                <a:latin typeface="Proxima Nova"/>
                <a:ea typeface="Proxima Nova"/>
                <a:cs typeface="Proxima Nova"/>
                <a:sym typeface="Proxima Nova"/>
              </a:rPr>
              <a:t>Until the box is closed, a red led will be on: it will turn green only at the opening of the box.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8" name="Shape 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0949" y="1470624"/>
            <a:ext cx="3978150" cy="26521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9" name="Shape 99"/>
          <p:cNvPicPr preferRelativeResize="0"/>
          <p:nvPr/>
        </p:nvPicPr>
        <p:blipFill rotWithShape="1">
          <a:blip r:embed="rId5">
            <a:alphaModFix/>
          </a:blip>
          <a:srcRect b="31221" l="0" r="0" t="10766"/>
          <a:stretch/>
        </p:blipFill>
        <p:spPr>
          <a:xfrm>
            <a:off x="1302150" y="3023874"/>
            <a:ext cx="2061726" cy="1794077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/>
          <p:nvPr>
            <p:ph type="title"/>
          </p:nvPr>
        </p:nvSpPr>
        <p:spPr>
          <a:xfrm>
            <a:off x="3187300" y="452500"/>
            <a:ext cx="2695800" cy="613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ld Standard TT"/>
              <a:buNone/>
            </a:pPr>
            <a:r>
              <a:rPr b="0" i="0" lang="en-GB" sz="30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HARDWARE</a:t>
            </a:r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378250" y="1405500"/>
            <a:ext cx="4152900" cy="1063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GB" sz="1400">
                <a:latin typeface="Proxima Nova"/>
                <a:ea typeface="Proxima Nova"/>
                <a:cs typeface="Proxima Nova"/>
                <a:sym typeface="Proxima Nova"/>
              </a:rPr>
              <a:t>We used an old wooden box. We added different kinds of gears maked cutting pieces of wood with the</a:t>
            </a:r>
            <a:r>
              <a:rPr lang="en-GB"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en-GB"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laser cutter</a:t>
            </a:r>
            <a:r>
              <a:rPr b="1" lang="en-GB" sz="1400">
                <a:latin typeface="Proxima Nova"/>
                <a:ea typeface="Proxima Nova"/>
                <a:cs typeface="Proxima Nova"/>
                <a:sym typeface="Proxima Nova"/>
              </a:rPr>
              <a:t>,</a:t>
            </a:r>
            <a:r>
              <a:rPr lang="en-GB" sz="1400">
                <a:latin typeface="Proxima Nova"/>
                <a:ea typeface="Proxima Nova"/>
                <a:cs typeface="Proxima Nova"/>
                <a:sym typeface="Proxima Nova"/>
              </a:rPr>
              <a:t>  to make it more “Steampunk style”.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1399" y="1441575"/>
            <a:ext cx="4152899" cy="2768562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8" name="Shape 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7275" y="2808500"/>
            <a:ext cx="2671705" cy="1966572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/>
          <p:nvPr>
            <p:ph type="title"/>
          </p:nvPr>
        </p:nvSpPr>
        <p:spPr>
          <a:xfrm>
            <a:off x="3267150" y="517175"/>
            <a:ext cx="2609700" cy="613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ld Standard TT"/>
              <a:buNone/>
            </a:pPr>
            <a:r>
              <a:rPr b="0" i="0" lang="en-GB" sz="30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HARDWARE</a:t>
            </a:r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25375" y="1433475"/>
            <a:ext cx="4152900" cy="912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GB" sz="1400">
                <a:latin typeface="Proxima Nova"/>
                <a:ea typeface="Proxima Nova"/>
                <a:cs typeface="Proxima Nova"/>
                <a:sym typeface="Proxima Nova"/>
              </a:rPr>
              <a:t>We used to connected all the elements of the mechanism a </a:t>
            </a:r>
            <a:r>
              <a:rPr b="1" lang="en-GB" sz="1400">
                <a:latin typeface="Proxima Nova"/>
                <a:ea typeface="Proxima Nova"/>
                <a:cs typeface="Proxima Nova"/>
                <a:sym typeface="Proxima Nova"/>
              </a:rPr>
              <a:t>“Leonardo” Arduino card </a:t>
            </a:r>
            <a:r>
              <a:rPr lang="en-GB" sz="1400">
                <a:latin typeface="Proxima Nova"/>
                <a:ea typeface="Proxima Nova"/>
                <a:cs typeface="Proxima Nova"/>
                <a:sym typeface="Proxima Nova"/>
              </a:rPr>
              <a:t>hidden inside the box.</a:t>
            </a:r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Shape 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200" y="2648875"/>
            <a:ext cx="2901650" cy="2177724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17" name="Shape 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4675" y="1463813"/>
            <a:ext cx="2272001" cy="1514676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18" name="Shape 1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8275" y="3311950"/>
            <a:ext cx="2272001" cy="1514676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5" y="-725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>
            <p:ph type="title"/>
          </p:nvPr>
        </p:nvSpPr>
        <p:spPr>
          <a:xfrm>
            <a:off x="3274200" y="452500"/>
            <a:ext cx="2595600" cy="613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ld Standard TT"/>
              <a:buNone/>
            </a:pPr>
            <a:r>
              <a:rPr b="0" i="0" lang="en-GB" sz="30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HARDWARE</a:t>
            </a:r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319100" y="1405500"/>
            <a:ext cx="4257000" cy="1329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GB" sz="1400">
                <a:latin typeface="Proxima Nova"/>
                <a:ea typeface="Proxima Nova"/>
                <a:cs typeface="Proxima Nova"/>
                <a:sym typeface="Proxima Nova"/>
              </a:rPr>
              <a:t>For the lock, we cut a </a:t>
            </a:r>
            <a:r>
              <a:rPr b="1" lang="en-GB" sz="1400">
                <a:latin typeface="Proxima Nova"/>
                <a:ea typeface="Proxima Nova"/>
                <a:cs typeface="Proxima Nova"/>
                <a:sym typeface="Proxima Nova"/>
              </a:rPr>
              <a:t>hook</a:t>
            </a:r>
            <a:r>
              <a:rPr lang="en-GB" sz="1400">
                <a:latin typeface="Proxima Nova"/>
                <a:ea typeface="Proxima Nova"/>
                <a:cs typeface="Proxima Nova"/>
                <a:sym typeface="Proxima Nova"/>
              </a:rPr>
              <a:t> in plexiglass with the laser cutter. The hook is attached on a </a:t>
            </a:r>
            <a:r>
              <a:rPr b="1" lang="en-GB" sz="1400">
                <a:latin typeface="Proxima Nova"/>
                <a:ea typeface="Proxima Nova"/>
                <a:cs typeface="Proxima Nova"/>
                <a:sym typeface="Proxima Nova"/>
              </a:rPr>
              <a:t>servo</a:t>
            </a:r>
            <a:r>
              <a:rPr lang="en-GB" sz="1400">
                <a:latin typeface="Proxima Nova"/>
                <a:ea typeface="Proxima Nova"/>
                <a:cs typeface="Proxima Nova"/>
                <a:sym typeface="Proxima Nova"/>
              </a:rPr>
              <a:t> stucked under the cover of the box. By activating the mechanism,</a:t>
            </a:r>
            <a:r>
              <a:rPr b="1" lang="en-GB" sz="1400">
                <a:latin typeface="Proxima Nova"/>
                <a:ea typeface="Proxima Nova"/>
                <a:cs typeface="Proxima Nova"/>
                <a:sym typeface="Proxima Nova"/>
              </a:rPr>
              <a:t> the servo will turn by 90°, making turn the hook </a:t>
            </a:r>
            <a:r>
              <a:rPr lang="en-GB" sz="1400">
                <a:latin typeface="Proxima Nova"/>
                <a:ea typeface="Proxima Nova"/>
                <a:cs typeface="Proxima Nova"/>
                <a:sym typeface="Proxima Nova"/>
              </a:rPr>
              <a:t>and unlocking the box.</a:t>
            </a:r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ld Standard TT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Shape 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3050" y="3349500"/>
            <a:ext cx="1070900" cy="139432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chuso.jpg" id="127" name="Shape 1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150" y="3349493"/>
            <a:ext cx="1070900" cy="139433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6">
            <a:alphaModFix/>
          </a:blip>
          <a:srcRect b="20131" l="10920" r="29823" t="3643"/>
          <a:stretch/>
        </p:blipFill>
        <p:spPr>
          <a:xfrm>
            <a:off x="6322509" y="2734800"/>
            <a:ext cx="2342665" cy="2009026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29" name="Shape 129"/>
          <p:cNvSpPr/>
          <p:nvPr/>
        </p:nvSpPr>
        <p:spPr>
          <a:xfrm>
            <a:off x="653000" y="3177725"/>
            <a:ext cx="345300" cy="345300"/>
          </a:xfrm>
          <a:prstGeom prst="ellipse">
            <a:avLst/>
          </a:prstGeom>
          <a:solidFill>
            <a:srgbClr val="FFF2CC"/>
          </a:solidFill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 txBox="1"/>
          <p:nvPr/>
        </p:nvSpPr>
        <p:spPr>
          <a:xfrm>
            <a:off x="687225" y="3146825"/>
            <a:ext cx="2460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31" name="Shape 131"/>
          <p:cNvSpPr/>
          <p:nvPr/>
        </p:nvSpPr>
        <p:spPr>
          <a:xfrm>
            <a:off x="2346275" y="3225250"/>
            <a:ext cx="345300" cy="345300"/>
          </a:xfrm>
          <a:prstGeom prst="ellipse">
            <a:avLst/>
          </a:prstGeom>
          <a:solidFill>
            <a:srgbClr val="FFF2CC"/>
          </a:solidFill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" name="Shape 132"/>
          <p:cNvSpPr txBox="1"/>
          <p:nvPr/>
        </p:nvSpPr>
        <p:spPr>
          <a:xfrm>
            <a:off x="2380500" y="3194350"/>
            <a:ext cx="2460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pic>
        <p:nvPicPr>
          <p:cNvPr id="133" name="Shape 133"/>
          <p:cNvPicPr preferRelativeResize="0"/>
          <p:nvPr/>
        </p:nvPicPr>
        <p:blipFill rotWithShape="1">
          <a:blip r:embed="rId7">
            <a:alphaModFix/>
          </a:blip>
          <a:srcRect b="42529" l="0" r="0" t="8741"/>
          <a:stretch/>
        </p:blipFill>
        <p:spPr>
          <a:xfrm>
            <a:off x="4973075" y="1453025"/>
            <a:ext cx="2424624" cy="1772223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/>
          <p:nvPr>
            <p:ph type="title"/>
          </p:nvPr>
        </p:nvSpPr>
        <p:spPr>
          <a:xfrm>
            <a:off x="3317550" y="446950"/>
            <a:ext cx="2508900" cy="613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ld Standard TT"/>
              <a:buNone/>
            </a:pPr>
            <a:r>
              <a:rPr b="0" i="0" lang="en-GB" sz="30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HARDWARE</a:t>
            </a:r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308550" y="1307375"/>
            <a:ext cx="4257000" cy="2106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GB" sz="1400">
                <a:latin typeface="Proxima Nova"/>
                <a:ea typeface="Proxima Nova"/>
                <a:cs typeface="Proxima Nova"/>
                <a:sym typeface="Proxima Nova"/>
              </a:rPr>
              <a:t>We used a </a:t>
            </a:r>
            <a:r>
              <a:rPr b="1" lang="en-GB" sz="1400">
                <a:latin typeface="Proxima Nova"/>
                <a:ea typeface="Proxima Nova"/>
                <a:cs typeface="Proxima Nova"/>
                <a:sym typeface="Proxima Nova"/>
              </a:rPr>
              <a:t>RGB led</a:t>
            </a:r>
            <a:r>
              <a:rPr lang="en-GB" sz="1400">
                <a:latin typeface="Proxima Nova"/>
                <a:ea typeface="Proxima Nova"/>
                <a:cs typeface="Proxima Nova"/>
                <a:sym typeface="Proxima Nova"/>
              </a:rPr>
              <a:t> located on the front size of the box, that will change color when the signal of opening is activated.</a:t>
            </a:r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GB" sz="1400">
                <a:latin typeface="Proxima Nova"/>
                <a:ea typeface="Proxima Nova"/>
                <a:cs typeface="Proxima Nova"/>
                <a:sym typeface="Proxima Nova"/>
              </a:rPr>
              <a:t>To receive the signals of the knocks we used a </a:t>
            </a:r>
            <a:r>
              <a:rPr b="1" lang="en-GB" sz="1400">
                <a:latin typeface="Proxima Nova"/>
                <a:ea typeface="Proxima Nova"/>
                <a:cs typeface="Proxima Nova"/>
                <a:sym typeface="Proxima Nova"/>
              </a:rPr>
              <a:t>piezo</a:t>
            </a:r>
            <a:r>
              <a:rPr lang="en-GB" sz="1400">
                <a:latin typeface="Proxima Nova"/>
                <a:ea typeface="Proxima Nova"/>
                <a:cs typeface="Proxima Nova"/>
                <a:sym typeface="Proxima Nova"/>
              </a:rPr>
              <a:t>, located on the insight of the cover of the</a:t>
            </a:r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GB" sz="1400">
                <a:latin typeface="Proxima Nova"/>
                <a:ea typeface="Proxima Nova"/>
                <a:cs typeface="Proxima Nova"/>
                <a:sym typeface="Proxima Nova"/>
              </a:rPr>
              <a:t>box.</a:t>
            </a:r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GB" sz="1400">
                <a:latin typeface="Proxima Nova"/>
                <a:ea typeface="Proxima Nova"/>
                <a:cs typeface="Proxima Nova"/>
                <a:sym typeface="Proxima Nova"/>
              </a:rPr>
              <a:t>To lock again the box, we used a </a:t>
            </a:r>
            <a:r>
              <a:rPr b="1" lang="en-GB" sz="1400">
                <a:latin typeface="Proxima Nova"/>
                <a:ea typeface="Proxima Nova"/>
                <a:cs typeface="Proxima Nova"/>
                <a:sym typeface="Proxima Nova"/>
              </a:rPr>
              <a:t>photoresistance</a:t>
            </a:r>
            <a:r>
              <a:rPr lang="en-GB" sz="1400">
                <a:latin typeface="Proxima Nova"/>
                <a:ea typeface="Proxima Nova"/>
                <a:cs typeface="Proxima Nova"/>
                <a:sym typeface="Proxima Nova"/>
              </a:rPr>
              <a:t> that, when the box will be closed and the light will be &lt;50, will activate the locking system.</a:t>
            </a:r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ld Standard TT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G-20160516-WA07.jpg" id="141" name="Shape 141"/>
          <p:cNvPicPr preferRelativeResize="0"/>
          <p:nvPr/>
        </p:nvPicPr>
        <p:blipFill rotWithShape="1">
          <a:blip r:embed="rId4">
            <a:alphaModFix/>
          </a:blip>
          <a:srcRect b="17014" l="3007" r="2998" t="17014"/>
          <a:stretch/>
        </p:blipFill>
        <p:spPr>
          <a:xfrm>
            <a:off x="7076974" y="3778759"/>
            <a:ext cx="1578200" cy="830766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17855-dscn3894.JPG" id="142" name="Shape 142"/>
          <p:cNvPicPr preferRelativeResize="0"/>
          <p:nvPr/>
        </p:nvPicPr>
        <p:blipFill rotWithShape="1">
          <a:blip r:embed="rId5">
            <a:alphaModFix/>
          </a:blip>
          <a:srcRect b="12495" l="7705" r="7705" t="12502"/>
          <a:stretch/>
        </p:blipFill>
        <p:spPr>
          <a:xfrm>
            <a:off x="7076976" y="2579875"/>
            <a:ext cx="1578200" cy="1049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43" name="Shape 143"/>
          <p:cNvPicPr preferRelativeResize="0"/>
          <p:nvPr/>
        </p:nvPicPr>
        <p:blipFill rotWithShape="1">
          <a:blip r:embed="rId6">
            <a:alphaModFix/>
          </a:blip>
          <a:srcRect b="16153" l="0" r="0" t="16146"/>
          <a:stretch/>
        </p:blipFill>
        <p:spPr>
          <a:xfrm>
            <a:off x="7076976" y="1362026"/>
            <a:ext cx="1578200" cy="1068474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44" name="Shape 1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38764" y="1362025"/>
            <a:ext cx="2164974" cy="3247502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